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1" r:id="rId5"/>
    <p:sldId id="267" r:id="rId6"/>
    <p:sldId id="260" r:id="rId7"/>
    <p:sldId id="284" r:id="rId8"/>
    <p:sldId id="278" r:id="rId9"/>
    <p:sldId id="265" r:id="rId10"/>
    <p:sldId id="288" r:id="rId11"/>
    <p:sldId id="269" r:id="rId12"/>
    <p:sldId id="287" r:id="rId13"/>
    <p:sldId id="283" r:id="rId14"/>
    <p:sldId id="274" r:id="rId15"/>
    <p:sldId id="266" r:id="rId16"/>
    <p:sldId id="273" r:id="rId17"/>
    <p:sldId id="272" r:id="rId18"/>
    <p:sldId id="285" r:id="rId19"/>
    <p:sldId id="275" r:id="rId20"/>
    <p:sldId id="286" r:id="rId21"/>
    <p:sldId id="270" r:id="rId22"/>
    <p:sldId id="276" r:id="rId23"/>
    <p:sldId id="277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/>
    <p:restoredTop sz="84895"/>
  </p:normalViewPr>
  <p:slideViewPr>
    <p:cSldViewPr snapToGrid="0">
      <p:cViewPr>
        <p:scale>
          <a:sx n="123" d="100"/>
          <a:sy n="123" d="100"/>
        </p:scale>
        <p:origin x="110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4" d="100"/>
          <a:sy n="114" d="100"/>
        </p:scale>
        <p:origin x="27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29261-3EDC-F740-B07D-C5D9DC70DEB1}" type="datetimeFigureOut">
              <a:rPr lang="it-IT" smtClean="0"/>
              <a:t>12/02/24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D3645-FC11-0746-8480-2707779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69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59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59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478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72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63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075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42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A75A1-6138-A3B1-3E88-9AEEBE26F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A29E03-43C0-C467-57E1-B9604421C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99802E-CD2C-0681-7F94-3366EB42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A36-C25C-834F-B254-9ADBACB67EA9}" type="datetime1">
              <a:rPr lang="it-IT" smtClean="0"/>
              <a:t>12/02/24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D67F27-02A0-385E-AF31-C2BF881B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185098-19FF-6AEF-E57D-96633BDA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83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69D96-CC4A-0785-FD38-E21F5D04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90841E-121F-11F0-1FCD-59F77A051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6B0D6E-B1A4-D5D5-110F-6C0428C2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5009-B327-BA43-926D-344DCB073718}" type="datetime1">
              <a:rPr lang="it-IT" smtClean="0"/>
              <a:t>12/02/24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27340-B967-BD55-87D1-C5B0DAB8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8E6B63-5462-360E-A385-3F06991E7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55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F55C055-585F-6AE3-FC66-8E3ECA2F4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DF90ED-7872-45A1-DB37-B52B4C99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D5080-0F39-46AA-8166-C180ADAF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B176-A4BE-6F4F-A660-7204C96DED3F}" type="datetime1">
              <a:rPr lang="it-IT" smtClean="0"/>
              <a:t>12/02/24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DEB364-0A7C-9FB7-F8A8-A914E43E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80EB66-5920-3493-B2A1-9081420A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98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BA8F8-DA6B-F028-0901-2A451F15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93BF7F-F890-C102-7CCB-4CC83AF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78C6F2-1531-1661-7137-43482FF1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D94D-965D-E641-99EE-D416AFD2D53F}" type="datetime1">
              <a:rPr lang="it-IT" smtClean="0"/>
              <a:t>12/02/24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BBFDF1-4304-FA02-5500-E99E0EF3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61ACA1-1DEC-BF0E-7333-34065A6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64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56626-9FFB-4D7E-F04A-2613F9CD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7B8152-B2B8-97EC-C18D-1141DB845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A5A23-D756-ECEC-2A60-81651252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EB16A-07AD-E048-9985-7742B059A46E}" type="datetime1">
              <a:rPr lang="it-IT" smtClean="0"/>
              <a:t>12/02/24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D43113-6427-1808-C377-5B26EFB5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B512BC-8609-3DBF-F0C4-4120A2E2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97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DA929-5B31-0834-4A7E-E76F5CFD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0484CC-7E33-EF5A-FE51-63947AF5C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9FD61C-8D70-C7AE-ED4F-BC62F68DD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452DC5-048D-684E-F559-245D6CB1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ABF47-4C75-2F41-8B05-23E8FD5B10B8}" type="datetime1">
              <a:rPr lang="it-IT" smtClean="0"/>
              <a:t>12/02/24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92E94C-AD0A-F40F-929A-26FBA258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FCD5D0-6940-1D2A-1DB0-54B4CE48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01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6D0E-A5CE-A959-36C4-544AD80D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FC0688-74C8-73A2-3717-2B47521F7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2C63E9-86BD-C3BB-4DE2-BEC571FA4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E8DAF7F-2A2A-283D-5EB5-4389F7599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574A07-A0B1-CF97-3831-736C7D26B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0105C47-AC54-8FA9-B683-DD78CBFB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2AEE-4802-1E43-83AB-C17C7F9B06F6}" type="datetime1">
              <a:rPr lang="it-IT" smtClean="0"/>
              <a:t>12/02/24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FDDEFB-191A-1709-70F6-2063A244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0503FA-FFA2-59F9-9815-242773E6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04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77ABC2-3D94-2D49-8390-F292105E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8C3F12-FFCC-6E66-201F-EFCB593D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167A-90E8-6C41-A79B-FAACF2C39FEB}" type="datetime1">
              <a:rPr lang="it-IT" smtClean="0"/>
              <a:t>12/02/24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C95D7F-EF5F-243D-7141-0BDF626C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764093-EFB7-7EDD-E7FD-F4F5EDE4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4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9C131B-386F-6BEF-51A2-925433CE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B4E-D0D8-E441-ABB8-84528D40FD4B}" type="datetime1">
              <a:rPr lang="it-IT" smtClean="0"/>
              <a:t>12/02/24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34C350-2EFB-870C-102A-03CD7916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BC783-7826-EFB0-62EF-AB06EE61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65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B80AC-C755-9C23-9F8C-37354B90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B68551-B11B-E8D0-EEA8-3568327B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3BA87C-A3E7-B6F1-BC9B-2C44AD1B5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AA5ADB-240F-D4C7-77E5-2169FC69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B0FD-2413-CB46-A6DD-36EE863C9850}" type="datetime1">
              <a:rPr lang="it-IT" smtClean="0"/>
              <a:t>12/02/24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6839A3-2018-0DC9-C3DF-3593A8DE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94C570-5C2D-5939-DED9-65F86CBC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15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332501-EBF5-4B76-1F94-80FF7E71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45DF9BE-C500-CE13-1BF7-2CB374D1B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BB2B1D-BD71-84B0-4FB4-0F82A66EE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F9C2C-FEA9-7916-D916-B9861B36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530C9-1E42-2E48-97AF-58D6CF705187}" type="datetime1">
              <a:rPr lang="it-IT" smtClean="0"/>
              <a:t>12/02/24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3F3DEC-9531-9E2B-0782-914A7ED9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27AB3F-76E6-C40B-C290-D81890ED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92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2E881D-D2AE-7D1D-0AE0-FD61EF8D0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E18E15-B67A-7FF1-2257-48C9DA1BC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3E5AFB-1D40-4D47-3F34-1B365C30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7655-016E-044A-B673-9A0787002E0A}" type="datetime1">
              <a:rPr lang="it-IT" smtClean="0"/>
              <a:t>12/02/24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943596-1857-78C6-CEE0-21A0D9CFC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ADDEE-849C-F255-019E-6E3DD8C7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56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esign, tipografia&#10;&#10;Descrizione generata automaticamente">
            <a:extLst>
              <a:ext uri="{FF2B5EF4-FFF2-40B4-BE49-F238E27FC236}">
                <a16:creationId xmlns:a16="http://schemas.microsoft.com/office/drawing/2014/main" id="{9A13FCB1-7AE0-7B36-E9A0-EDF56CA2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46" y="1483133"/>
            <a:ext cx="11402308" cy="28411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6FA932-746E-5C7C-6AD9-34A5D9E8278B}"/>
              </a:ext>
            </a:extLst>
          </p:cNvPr>
          <p:cNvSpPr txBox="1"/>
          <p:nvPr/>
        </p:nvSpPr>
        <p:spPr>
          <a:xfrm>
            <a:off x="4352574" y="4965234"/>
            <a:ext cx="3486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Giuseppe Caprotti</a:t>
            </a:r>
          </a:p>
          <a:p>
            <a:pPr algn="ctr"/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13 febbraio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473750E-1E76-4747-8D93-1C914615B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F063F2-F789-3C95-3CFD-A26075013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6482219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CE4D82-B4D7-C073-285F-CDD9C7D7DF38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601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3" name="Immagine 12" descr="Immagine che contiene vestiti, persona, uomo, calzature&#10;&#10;Descrizione generata automaticamente">
            <a:extLst>
              <a:ext uri="{FF2B5EF4-FFF2-40B4-BE49-F238E27FC236}">
                <a16:creationId xmlns:a16="http://schemas.microsoft.com/office/drawing/2014/main" id="{4C58D876-F056-CE79-E092-30F0B79C4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563" y="375780"/>
            <a:ext cx="6106437" cy="61064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F09DD16-FBDC-2B4B-0DEF-A4E49F50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4771491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L’esperienza americana mette le basi per il cambiamento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95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C08627-2C14-CB6E-9DC4-BDE68521C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F43776-CAD8-13C8-5E12-79A400D48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D52C5E-51C2-0668-60EA-B46637392D63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3" name="Immagine 12" descr="Immagine che contiene testo, veicolo, Veicolo terrestre, automobile&#10;&#10;Descrizione generata automaticamente">
            <a:extLst>
              <a:ext uri="{FF2B5EF4-FFF2-40B4-BE49-F238E27FC236}">
                <a16:creationId xmlns:a16="http://schemas.microsoft.com/office/drawing/2014/main" id="{D7A6BE71-4362-312A-DAFC-BE08F15F2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67" b="11828"/>
          <a:stretch/>
        </p:blipFill>
        <p:spPr>
          <a:xfrm>
            <a:off x="3230673" y="386742"/>
            <a:ext cx="6304847" cy="60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7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C08627-2C14-CB6E-9DC4-BDE68521C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F43776-CAD8-13C8-5E12-79A400D48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6497156"/>
            <a:ext cx="12192000" cy="3757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D52C5E-51C2-0668-60EA-B46637392D63}"/>
              </a:ext>
            </a:extLst>
          </p:cNvPr>
          <p:cNvSpPr txBox="1"/>
          <p:nvPr/>
        </p:nvSpPr>
        <p:spPr>
          <a:xfrm>
            <a:off x="5938745" y="648733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3" name="Immagine 2" descr="Immagine che contiene interno, stoviglie, piatto, ceramica&#10;&#10;Descrizione generata automaticamente">
            <a:extLst>
              <a:ext uri="{FF2B5EF4-FFF2-40B4-BE49-F238E27FC236}">
                <a16:creationId xmlns:a16="http://schemas.microsoft.com/office/drawing/2014/main" id="{F2F1A6E3-1CC3-9283-0F6F-D13D7D545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"/>
          <a:stretch/>
        </p:blipFill>
        <p:spPr>
          <a:xfrm>
            <a:off x="8727131" y="2730843"/>
            <a:ext cx="3324068" cy="3311613"/>
          </a:xfrm>
          <a:prstGeom prst="rect">
            <a:avLst/>
          </a:prstGeom>
        </p:spPr>
      </p:pic>
      <p:pic>
        <p:nvPicPr>
          <p:cNvPr id="6" name="Immagine 5" descr="Immagine che contiene testo, disegno, Rettangolo, schizzo&#10;&#10;Descrizione generata automaticamente">
            <a:extLst>
              <a:ext uri="{FF2B5EF4-FFF2-40B4-BE49-F238E27FC236}">
                <a16:creationId xmlns:a16="http://schemas.microsoft.com/office/drawing/2014/main" id="{8B0B088C-F07A-FB08-AE8F-9682F9C78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840" y="790832"/>
            <a:ext cx="4423719" cy="442371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3AB87BF3-0A8A-A8C9-7FD1-461BBE89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3220092" cy="6858000"/>
          </a:xfrm>
        </p:spPr>
        <p:txBody>
          <a:bodyPr>
            <a:normAutofit/>
          </a:bodyPr>
          <a:lstStyle/>
          <a:p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Non food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ovvero la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rivoluzione delle merci e degli spazi</a:t>
            </a:r>
          </a:p>
        </p:txBody>
      </p:sp>
    </p:spTree>
    <p:extLst>
      <p:ext uri="{BB962C8B-B14F-4D97-AF65-F5344CB8AC3E}">
        <p14:creationId xmlns:p14="http://schemas.microsoft.com/office/powerpoint/2010/main" val="1828233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064A61-6EF7-8E4D-F416-09633347E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0E7EEF2-71E4-CF96-A49B-D1950FE72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A5C182-4882-2426-28EF-A1254F0C5FF1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4128D99-5FEB-808A-EC7A-AAFE237B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Marketing</a:t>
            </a:r>
          </a:p>
        </p:txBody>
      </p:sp>
      <p:pic>
        <p:nvPicPr>
          <p:cNvPr id="4" name="Immagine 3" descr="Immagine che contiene vestiti, persona, uomo, Viso umano&#10;&#10;Descrizione generata automaticamente">
            <a:extLst>
              <a:ext uri="{FF2B5EF4-FFF2-40B4-BE49-F238E27FC236}">
                <a16:creationId xmlns:a16="http://schemas.microsoft.com/office/drawing/2014/main" id="{CABC5948-8604-F51B-8327-2DD87C560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358" y="353679"/>
            <a:ext cx="6150642" cy="61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2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0A3E9A-0740-CB2D-0286-12C8E371F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0E7EEF2-71E4-CF96-A49B-D1950FE72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A5C182-4882-2426-28EF-A1254F0C5FF1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17" name="Immagine 16" descr="Immagine che contiene testo, logo, etichetta, schermata&#10;&#10;Descrizione generata automaticamente">
            <a:extLst>
              <a:ext uri="{FF2B5EF4-FFF2-40B4-BE49-F238E27FC236}">
                <a16:creationId xmlns:a16="http://schemas.microsoft.com/office/drawing/2014/main" id="{3E51E979-0C2D-3738-EC67-3B8E254FC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21" y="697959"/>
            <a:ext cx="5462081" cy="5462081"/>
          </a:xfrm>
          <a:prstGeom prst="rect">
            <a:avLst/>
          </a:prstGeom>
        </p:spPr>
      </p:pic>
      <p:pic>
        <p:nvPicPr>
          <p:cNvPr id="19" name="Immagine 18" descr="Immagine che contiene testo, logo, etichetta&#10;&#10;Descrizione generata automaticamente">
            <a:extLst>
              <a:ext uri="{FF2B5EF4-FFF2-40B4-BE49-F238E27FC236}">
                <a16:creationId xmlns:a16="http://schemas.microsoft.com/office/drawing/2014/main" id="{9DDDC416-8DD1-CEAD-5EF5-2EE534ABD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97" y="697958"/>
            <a:ext cx="5462082" cy="546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7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34C2FEC-AD4F-11BD-79B4-E1509D5E9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BA91BB5-74AB-7B96-3688-ED3290AB4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69" y="488875"/>
            <a:ext cx="4264782" cy="597374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23A9359-6F1C-5B13-FFFA-7F8530CA4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03C65C-43CF-D6ED-FCBE-37D0AB303671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A05796A-FA63-A4E5-A8BD-0B64F6987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247" y="375781"/>
            <a:ext cx="4670384" cy="5973746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D6325772-F479-A284-FA14-774780EC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798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Creatività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innovazione</a:t>
            </a:r>
          </a:p>
        </p:txBody>
      </p:sp>
    </p:spTree>
    <p:extLst>
      <p:ext uri="{BB962C8B-B14F-4D97-AF65-F5344CB8AC3E}">
        <p14:creationId xmlns:p14="http://schemas.microsoft.com/office/powerpoint/2010/main" val="1152617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D6AF426-7192-66DE-CBCF-3F7D15EC8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D9535A-6D38-2CE7-0A5A-26E5A6D20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6FBA94-D7F3-3FE3-2636-E21EB92A4B71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11" name="Immagine 10" descr="Immagine che contiene testo, cibo&#10;&#10;Descrizione generata automaticamente">
            <a:extLst>
              <a:ext uri="{FF2B5EF4-FFF2-40B4-BE49-F238E27FC236}">
                <a16:creationId xmlns:a16="http://schemas.microsoft.com/office/drawing/2014/main" id="{5F86DD3E-231C-BD2F-8818-A226B752A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924" y="385827"/>
            <a:ext cx="6086346" cy="60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72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E71534-EFBC-A808-8D72-274576FD3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Sostenibilità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440981-7D6B-BB6D-3B15-D323AD924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68DD73-A8B6-E61D-0A48-67D9D0F6C952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6" name="Immagine 5" descr="Immagine che contiene testo, schermata, biglietto da visita, design&#10;&#10;Descrizione generata automaticamente">
            <a:extLst>
              <a:ext uri="{FF2B5EF4-FFF2-40B4-BE49-F238E27FC236}">
                <a16:creationId xmlns:a16="http://schemas.microsoft.com/office/drawing/2014/main" id="{47B86843-8690-10A6-AB86-0D0699171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99" y="381111"/>
            <a:ext cx="6099525" cy="60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02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5EE936-3124-882F-92C1-314789312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Esselunga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440981-7D6B-BB6D-3B15-D323AD924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68DD73-A8B6-E61D-0A48-67D9D0F6C952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18</a:t>
            </a:r>
          </a:p>
        </p:txBody>
      </p:sp>
      <p:pic>
        <p:nvPicPr>
          <p:cNvPr id="4" name="Immagine 3" descr="Immagine che contiene testo, Viso umano, bebè&#10;&#10;Descrizione generata automaticamente">
            <a:extLst>
              <a:ext uri="{FF2B5EF4-FFF2-40B4-BE49-F238E27FC236}">
                <a16:creationId xmlns:a16="http://schemas.microsoft.com/office/drawing/2014/main" id="{4A4AD295-DDE0-6EFA-8CE9-1185E1B7C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801" y="370286"/>
            <a:ext cx="6107199" cy="61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A2C94B5-16AB-BA41-D990-D68B806E5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12" y="0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Sito web e 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E-commerce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6CC0AA3-CFC1-E989-3E90-A8CC9D13C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48F4CC-9321-A00A-DB92-EA75AEC09112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12" name="Immagine 11" descr="Immagine che contiene veicolo, Veicolo terrestre, edificio, testo&#10;&#10;Descrizione generata automaticamente">
            <a:extLst>
              <a:ext uri="{FF2B5EF4-FFF2-40B4-BE49-F238E27FC236}">
                <a16:creationId xmlns:a16="http://schemas.microsoft.com/office/drawing/2014/main" id="{AEAD17BA-F5EB-B07C-F4AD-C05873EAF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96" y="375781"/>
            <a:ext cx="6101704" cy="610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7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039E2F1-EAAC-6187-9E8C-10AD2BF25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26" y="0"/>
            <a:ext cx="5497474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201A4D1-28C8-45C3-2DFE-74B486339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Una storia imprenditoriale che inizia nell’agricoltura nel ’600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9EEB4D-233F-C1AC-F362-5062BED84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251583-5779-5FC7-0510-D04474A9F7E5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9405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54BC01-7B6A-6211-B002-7A2EC3791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Dall’Io al Noi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6CC0AA3-CFC1-E989-3E90-A8CC9D13C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48F4CC-9321-A00A-DB92-EA75AEC09112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5" name="Immagine 4" descr="Immagine che contiene testo, persona, vestiti, schermata&#10;&#10;Descrizione generata automaticamente">
            <a:extLst>
              <a:ext uri="{FF2B5EF4-FFF2-40B4-BE49-F238E27FC236}">
                <a16:creationId xmlns:a16="http://schemas.microsoft.com/office/drawing/2014/main" id="{32C8254C-88D6-860A-D90F-152A3BD90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8" b="8053"/>
          <a:stretch/>
        </p:blipFill>
        <p:spPr>
          <a:xfrm>
            <a:off x="6327054" y="370471"/>
            <a:ext cx="5865780" cy="61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9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825836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Problemi: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tanto spazio ma binari paralleli.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Quasi nessun punto d’incontro.</a:t>
            </a:r>
          </a:p>
        </p:txBody>
      </p:sp>
      <p:pic>
        <p:nvPicPr>
          <p:cNvPr id="3" name="Picture 2" descr="A serene and picturesque scene depicting parallel train tracks. The tracks stretch into the distance, converging towards the horizon beneath a vast, clear sky. The surroundings are lush, with green trees and bushes flanking the tracks. The sun is low in the sky, casting a warm, golden light over the scene, creating long shadows. This tranquil setting exudes a sense of calm and continuity.">
            <a:extLst>
              <a:ext uri="{FF2B5EF4-FFF2-40B4-BE49-F238E27FC236}">
                <a16:creationId xmlns:a16="http://schemas.microsoft.com/office/drawing/2014/main" id="{A8E85BE1-3080-0CDF-8F2E-61347E1E1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7" r="27789"/>
          <a:stretch/>
        </p:blipFill>
        <p:spPr bwMode="auto">
          <a:xfrm>
            <a:off x="7002048" y="0"/>
            <a:ext cx="5189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CB6B3AB-DD11-DCAA-5ACE-CEA893C90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86CC3D8-DF67-4F85-36E9-2BA1A37ED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DBC98C-C80C-2E66-3EFC-4E5D3E3CA758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6443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009341" cy="6858000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Possibili soluzioni: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dialogo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riconoscimento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deleghe chiare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organigramma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comitato di direzione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impostazioni condivise CDA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consiglio di famiglia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patto di famiglia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consulente/mediatore disinteressato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923BF4-2468-666D-7787-D5C06DFAD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21FAF5-D5E8-6310-9C17-34B1BA9DC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0E4D5E-B5F6-C61D-E5FF-C2F22C234FC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418565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009341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Grazie!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923BF4-2468-666D-7787-D5C06DFAD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1E56563-CDED-B4BF-41BD-ED0059EB7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C091FC-C304-1E06-6ADC-0A7B88332C70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656364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 sviluppa nel settore tessile tra fine ’700 e inizi ’800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70631E6-7AF7-84B9-D3F3-E39F6020D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050" y="0"/>
            <a:ext cx="5497474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B2CB966-7FD8-D7F4-D9B8-FD2832071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B11FE5-BB93-911C-4A24-BDFE75273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39A33B-74C0-1BB1-F15B-6B0004506800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613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Viene rilanciata dopo la II Guerra Mondiale grazie agli americani</a:t>
            </a:r>
          </a:p>
        </p:txBody>
      </p:sp>
      <p:pic>
        <p:nvPicPr>
          <p:cNvPr id="5" name="Immagine 4" descr="Immagine che contiene Viso umano, persona, vestiti, testo&#10;&#10;Descrizione generata automaticamente">
            <a:extLst>
              <a:ext uri="{FF2B5EF4-FFF2-40B4-BE49-F238E27FC236}">
                <a16:creationId xmlns:a16="http://schemas.microsoft.com/office/drawing/2014/main" id="{CEFA7CEF-1C64-211D-81AB-387D0A3F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-9798"/>
            <a:ext cx="548640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5D35779-EE40-7C26-5792-4D04D35EA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624A580-7A1F-2529-88C5-AF5C3183B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C45ED2-77E2-3702-B9EA-83F8242F71A7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0427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Gli americani portano in Italia il concetto di supermercato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4DA71A-FF93-6D0B-8E9F-72B24B25D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050" y="0"/>
            <a:ext cx="5497474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825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5667375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primo supermercato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aperto in Italia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977C1DA-1573-7CD2-AACF-11C3AF93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050" y="-17094"/>
            <a:ext cx="5497474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2396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016" y="-563339"/>
            <a:ext cx="7776313" cy="3596920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famiglia contribuisce a questa impresa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44AC49-8C3C-5810-D1FC-8EE769E0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86EA547-8FED-981D-8895-D72F368FE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7A015E-3C04-7E97-027D-3BE7D9C6B0D1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6" name="Immagine 5" descr="Immagine che contiene testo, occhiali da sole, poster, Viso umano&#10;&#10;Descrizione generata automaticamente">
            <a:extLst>
              <a:ext uri="{FF2B5EF4-FFF2-40B4-BE49-F238E27FC236}">
                <a16:creationId xmlns:a16="http://schemas.microsoft.com/office/drawing/2014/main" id="{5884E91F-2005-AFF6-5FAF-79FD2DAB0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93" y="1858947"/>
            <a:ext cx="4557101" cy="4557101"/>
          </a:xfrm>
          <a:prstGeom prst="rect">
            <a:avLst/>
          </a:prstGeom>
        </p:spPr>
      </p:pic>
      <p:pic>
        <p:nvPicPr>
          <p:cNvPr id="13" name="Immagine 12" descr="Immagine che contiene testo, Viso umano, vestiti, persona&#10;&#10;Descrizione generata automaticamente">
            <a:extLst>
              <a:ext uri="{FF2B5EF4-FFF2-40B4-BE49-F238E27FC236}">
                <a16:creationId xmlns:a16="http://schemas.microsoft.com/office/drawing/2014/main" id="{1AACE11B-0DF7-13C6-2378-EADFE5BD2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243" y="1858946"/>
            <a:ext cx="4557101" cy="45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0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1" name="Immagine 10" descr="Immagine che contiene vestiti, schermata, calzature, persona&#10;&#10;Descrizione generata automaticamente">
            <a:extLst>
              <a:ext uri="{FF2B5EF4-FFF2-40B4-BE49-F238E27FC236}">
                <a16:creationId xmlns:a16="http://schemas.microsoft.com/office/drawing/2014/main" id="{6935A0E3-DDC1-0269-6405-AD995F63D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252" y="375781"/>
            <a:ext cx="6105495" cy="61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14" name="Immagine 13" descr="Immagine che contiene vestiti, calzature, Viso umano, libro&#10;&#10;Descrizione generata automaticamente">
            <a:extLst>
              <a:ext uri="{FF2B5EF4-FFF2-40B4-BE49-F238E27FC236}">
                <a16:creationId xmlns:a16="http://schemas.microsoft.com/office/drawing/2014/main" id="{736EABBA-8F77-5A1F-5DD8-CF369AFD6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670" y="375781"/>
            <a:ext cx="6105707" cy="61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71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8640</TotalTime>
  <Words>185</Words>
  <Application>Microsoft Macintosh PowerPoint</Application>
  <PresentationFormat>Widescreen</PresentationFormat>
  <Paragraphs>50</Paragraphs>
  <Slides>23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Tema di Office</vt:lpstr>
      <vt:lpstr>Presentazione standard di PowerPoint</vt:lpstr>
      <vt:lpstr>Una storia imprenditoriale che inizia nell’agricoltura nel ’600</vt:lpstr>
      <vt:lpstr>Si sviluppa nel settore tessile tra fine ’700 e inizi ’800</vt:lpstr>
      <vt:lpstr>Viene rilanciata dopo la II Guerra Mondiale grazie agli americani</vt:lpstr>
      <vt:lpstr>Gli americani portano in Italia il concetto di supermercato</vt:lpstr>
      <vt:lpstr>Il primo supermercato aperto in Italia</vt:lpstr>
      <vt:lpstr>La famiglia contribuisce a questa impresa</vt:lpstr>
      <vt:lpstr>Presentazione standard di PowerPoint</vt:lpstr>
      <vt:lpstr>Presentazione standard di PowerPoint</vt:lpstr>
      <vt:lpstr>L’esperienza americana mette le basi per il cambiamento</vt:lpstr>
      <vt:lpstr>Presentazione standard di PowerPoint</vt:lpstr>
      <vt:lpstr>Non food, ovvero la rivoluzione delle merci e degli spazi</vt:lpstr>
      <vt:lpstr>Il Marketing</vt:lpstr>
      <vt:lpstr>Presentazione standard di PowerPoint</vt:lpstr>
      <vt:lpstr>Creatività e innovazione</vt:lpstr>
      <vt:lpstr>Presentazione standard di PowerPoint</vt:lpstr>
      <vt:lpstr>Sostenibilità</vt:lpstr>
      <vt:lpstr>Esselunga Bio</vt:lpstr>
      <vt:lpstr>Sito web e  E-commerce</vt:lpstr>
      <vt:lpstr>Dall’Io al Noi</vt:lpstr>
      <vt:lpstr>Problemi: tanto spazio ma binari paralleli. Quasi nessun punto d’incontro.</vt:lpstr>
      <vt:lpstr>Possibili soluzioni: - dialogo - riconoscimento - deleghe chiare - organigramma - comitato di direzione - impostazioni condivise CDA - consiglio di famiglia - patto di famiglia - consulente/mediatore disinteressato</vt:lpstr>
      <vt:lpstr>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Giordani</dc:creator>
  <cp:lastModifiedBy>Massimo Giordani</cp:lastModifiedBy>
  <cp:revision>25</cp:revision>
  <cp:lastPrinted>2024-01-07T22:42:26Z</cp:lastPrinted>
  <dcterms:created xsi:type="dcterms:W3CDTF">2023-12-27T13:10:52Z</dcterms:created>
  <dcterms:modified xsi:type="dcterms:W3CDTF">2024-02-12T11:18:08Z</dcterms:modified>
</cp:coreProperties>
</file>